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2" r:id="rId4"/>
    <p:sldId id="283" r:id="rId5"/>
    <p:sldId id="257" r:id="rId6"/>
    <p:sldId id="284" r:id="rId7"/>
    <p:sldId id="285" r:id="rId8"/>
    <p:sldId id="261" r:id="rId9"/>
    <p:sldId id="259" r:id="rId10"/>
    <p:sldId id="260" r:id="rId11"/>
    <p:sldId id="262" r:id="rId12"/>
    <p:sldId id="263" r:id="rId13"/>
    <p:sldId id="264" r:id="rId14"/>
    <p:sldId id="266" r:id="rId15"/>
    <p:sldId id="267" r:id="rId16"/>
    <p:sldId id="265" r:id="rId17"/>
    <p:sldId id="268" r:id="rId18"/>
    <p:sldId id="269" r:id="rId19"/>
    <p:sldId id="270" r:id="rId20"/>
    <p:sldId id="273" r:id="rId21"/>
    <p:sldId id="271" r:id="rId22"/>
    <p:sldId id="272" r:id="rId23"/>
    <p:sldId id="276" r:id="rId24"/>
    <p:sldId id="277" r:id="rId25"/>
    <p:sldId id="278" r:id="rId26"/>
    <p:sldId id="274" r:id="rId27"/>
    <p:sldId id="280" r:id="rId28"/>
    <p:sldId id="281" r:id="rId29"/>
    <p:sldId id="275" r:id="rId30"/>
    <p:sldId id="279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00"/>
    <a:srgbClr val="042350"/>
    <a:srgbClr val="0C69F2"/>
    <a:srgbClr val="0CC1E0"/>
    <a:srgbClr val="65482B"/>
    <a:srgbClr val="C75806"/>
    <a:srgbClr val="000000"/>
    <a:srgbClr val="00499F"/>
    <a:srgbClr val="1B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8" autoAdjust="0"/>
    <p:restoredTop sz="94648" autoAdjust="0"/>
  </p:normalViewPr>
  <p:slideViewPr>
    <p:cSldViewPr>
      <p:cViewPr varScale="1">
        <p:scale>
          <a:sx n="70" d="100"/>
          <a:sy n="70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مرکز!$AW$1</c:f>
              <c:strCache>
                <c:ptCount val="1"/>
                <c:pt idx="0">
                  <c:v>درصد  امتیاز کسب شده  چک لیست بازدید آمار و تحلیل عملکرد مراکز - سال1403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مرکز!$Y$2:$Y$11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مرکز!$AW$2:$AW$11</c:f>
              <c:numCache>
                <c:formatCode>0.0</c:formatCode>
                <c:ptCount val="10"/>
                <c:pt idx="0">
                  <c:v>88.888888888888886</c:v>
                </c:pt>
                <c:pt idx="1">
                  <c:v>91</c:v>
                </c:pt>
                <c:pt idx="2">
                  <c:v>94</c:v>
                </c:pt>
                <c:pt idx="3">
                  <c:v>95</c:v>
                </c:pt>
                <c:pt idx="4">
                  <c:v>92</c:v>
                </c:pt>
                <c:pt idx="5">
                  <c:v>93</c:v>
                </c:pt>
                <c:pt idx="6">
                  <c:v>91.111111111111114</c:v>
                </c:pt>
                <c:pt idx="7">
                  <c:v>89</c:v>
                </c:pt>
                <c:pt idx="8">
                  <c:v>96</c:v>
                </c:pt>
                <c:pt idx="9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3965824"/>
        <c:axId val="103967360"/>
      </c:barChart>
      <c:catAx>
        <c:axId val="10396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03967360"/>
        <c:crosses val="autoZero"/>
        <c:auto val="1"/>
        <c:lblAlgn val="ctr"/>
        <c:lblOffset val="100"/>
        <c:noMultiLvlLbl val="0"/>
      </c:catAx>
      <c:valAx>
        <c:axId val="10396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0396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 b="1" dirty="0"/>
              <a:t>درصد  امتیاز کسب شده برد </a:t>
            </a:r>
            <a:r>
              <a:rPr lang="fa-IR" sz="1600" b="1" dirty="0" smtClean="0"/>
              <a:t>سرپرست مراکز</a:t>
            </a:r>
            <a:endParaRPr lang="fa-IR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مرکز!$AN$1</c:f>
              <c:strCache>
                <c:ptCount val="1"/>
                <c:pt idx="0">
                  <c:v>درصد  امتیاز کسب شده برد سرپرست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مرکز!$Y$2:$Y$11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مرکز!$AN$2:$AN$11</c:f>
              <c:numCache>
                <c:formatCode>0.0</c:formatCode>
                <c:ptCount val="10"/>
                <c:pt idx="0">
                  <c:v>89.285714285714292</c:v>
                </c:pt>
                <c:pt idx="1">
                  <c:v>96.428571428571431</c:v>
                </c:pt>
                <c:pt idx="2">
                  <c:v>92.857142857142861</c:v>
                </c:pt>
                <c:pt idx="3">
                  <c:v>92.857142857142861</c:v>
                </c:pt>
                <c:pt idx="4">
                  <c:v>92.857142857142861</c:v>
                </c:pt>
                <c:pt idx="5">
                  <c:v>92.857142857142861</c:v>
                </c:pt>
                <c:pt idx="6">
                  <c:v>85.714285714285708</c:v>
                </c:pt>
                <c:pt idx="7">
                  <c:v>85.714285714285708</c:v>
                </c:pt>
                <c:pt idx="8">
                  <c:v>100</c:v>
                </c:pt>
                <c:pt idx="9">
                  <c:v>89.285714285714292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741760"/>
        <c:axId val="88743296"/>
      </c:barChart>
      <c:catAx>
        <c:axId val="887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88743296"/>
        <c:crosses val="autoZero"/>
        <c:auto val="1"/>
        <c:lblAlgn val="ctr"/>
        <c:lblOffset val="100"/>
        <c:noMultiLvlLbl val="0"/>
      </c:catAx>
      <c:valAx>
        <c:axId val="8874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8874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800" b="1" dirty="0"/>
              <a:t>درصد  امتیاز کسب شده برد </a:t>
            </a:r>
            <a:r>
              <a:rPr lang="fa-IR" sz="1800" b="1" dirty="0" smtClean="0"/>
              <a:t>سرپرست پایگاه</a:t>
            </a:r>
            <a:endParaRPr lang="fa-IR" sz="1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پایگاه!$AG$1</c:f>
              <c:strCache>
                <c:ptCount val="1"/>
                <c:pt idx="0">
                  <c:v>درصد  امتیاز کسب شده برد سرپرست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پایگاه!$U$2:$U$13</c:f>
              <c:strCache>
                <c:ptCount val="12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</c:strCache>
            </c:strRef>
          </c:cat>
          <c:val>
            <c:numRef>
              <c:f>پایگاه!$AG$2:$AG$13</c:f>
              <c:numCache>
                <c:formatCode>0.0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64.285714285714292</c:v>
                </c:pt>
                <c:pt idx="3">
                  <c:v>71.428571428571431</c:v>
                </c:pt>
                <c:pt idx="4">
                  <c:v>0</c:v>
                </c:pt>
                <c:pt idx="5">
                  <c:v>85.714285714285708</c:v>
                </c:pt>
                <c:pt idx="6">
                  <c:v>94.642857142857139</c:v>
                </c:pt>
                <c:pt idx="7">
                  <c:v>78.571428571428569</c:v>
                </c:pt>
                <c:pt idx="8">
                  <c:v>71.428571428571431</c:v>
                </c:pt>
                <c:pt idx="9">
                  <c:v>92.857142857142861</c:v>
                </c:pt>
                <c:pt idx="10">
                  <c:v>57.142857142857139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969152"/>
        <c:axId val="103970688"/>
      </c:barChart>
      <c:catAx>
        <c:axId val="10396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03970688"/>
        <c:crosses val="autoZero"/>
        <c:auto val="1"/>
        <c:lblAlgn val="ctr"/>
        <c:lblOffset val="100"/>
        <c:noMultiLvlLbl val="0"/>
      </c:catAx>
      <c:valAx>
        <c:axId val="10397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0396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 b="1" dirty="0"/>
              <a:t>درصد  امتیاز کسب شده </a:t>
            </a:r>
            <a:r>
              <a:rPr lang="fa-IR" sz="1600" b="1" dirty="0" smtClean="0"/>
              <a:t>دسترسی مراکز</a:t>
            </a:r>
            <a:endParaRPr lang="fa-IR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مرکز!$AQ$1</c:f>
              <c:strCache>
                <c:ptCount val="1"/>
                <c:pt idx="0">
                  <c:v>درصد  امتیاز کسب شده دسترسی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مرکز!$Y$2:$Y$11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مرکز!$AQ$2:$AQ$11</c:f>
              <c:numCache>
                <c:formatCode>0.0</c:formatCode>
                <c:ptCount val="10"/>
                <c:pt idx="0">
                  <c:v>83.333333333333343</c:v>
                </c:pt>
                <c:pt idx="1">
                  <c:v>83.333333333333343</c:v>
                </c:pt>
                <c:pt idx="2">
                  <c:v>66.666666666666657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66.666666666666657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63872"/>
        <c:axId val="105673856"/>
      </c:barChart>
      <c:catAx>
        <c:axId val="10566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05673856"/>
        <c:crosses val="autoZero"/>
        <c:auto val="1"/>
        <c:lblAlgn val="ctr"/>
        <c:lblOffset val="100"/>
        <c:noMultiLvlLbl val="0"/>
      </c:catAx>
      <c:valAx>
        <c:axId val="10567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0566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 b="1" dirty="0"/>
              <a:t>درصد  امتیاز کسب شده </a:t>
            </a:r>
            <a:r>
              <a:rPr lang="fa-IR" sz="1600" b="1" dirty="0" smtClean="0"/>
              <a:t>دسترسی پایگاه</a:t>
            </a:r>
            <a:endParaRPr lang="fa-IR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پایگاه!$AJ$1</c:f>
              <c:strCache>
                <c:ptCount val="1"/>
                <c:pt idx="0">
                  <c:v>درصد  امتیاز کسب شده دسترسی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پایگاه!$U$2:$U$13</c:f>
              <c:strCache>
                <c:ptCount val="12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</c:strCache>
            </c:strRef>
          </c:cat>
          <c:val>
            <c:numRef>
              <c:f>پایگاه!$AJ$2:$AJ$13</c:f>
              <c:numCache>
                <c:formatCode>0.0</c:formatCode>
                <c:ptCount val="12"/>
                <c:pt idx="0">
                  <c:v>100</c:v>
                </c:pt>
                <c:pt idx="1">
                  <c:v>0</c:v>
                </c:pt>
                <c:pt idx="2">
                  <c:v>66.666666666666657</c:v>
                </c:pt>
                <c:pt idx="3">
                  <c:v>66.666666666666657</c:v>
                </c:pt>
                <c:pt idx="4">
                  <c:v>0</c:v>
                </c:pt>
                <c:pt idx="5">
                  <c:v>66.666666666666657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828160"/>
        <c:axId val="110862720"/>
      </c:barChart>
      <c:catAx>
        <c:axId val="1108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10862720"/>
        <c:crosses val="autoZero"/>
        <c:auto val="1"/>
        <c:lblAlgn val="ctr"/>
        <c:lblOffset val="100"/>
        <c:noMultiLvlLbl val="0"/>
      </c:catAx>
      <c:valAx>
        <c:axId val="11086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1082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 b="1" dirty="0"/>
              <a:t>درصد  امتیاز کسب شده ثبت </a:t>
            </a:r>
            <a:r>
              <a:rPr lang="fa-IR" sz="1600" b="1" dirty="0" smtClean="0"/>
              <a:t>مرگ مراکز</a:t>
            </a:r>
            <a:endParaRPr lang="fa-IR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مرکز!$AT$1</c:f>
              <c:strCache>
                <c:ptCount val="1"/>
                <c:pt idx="0">
                  <c:v>درصد  امتیاز کسب شده ثبت مرگ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مرکز!$Y$2:$Y$11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مرکز!$AT$2:$AT$11</c:f>
              <c:numCache>
                <c:formatCode>0.0</c:formatCode>
                <c:ptCount val="10"/>
                <c:pt idx="0">
                  <c:v>80</c:v>
                </c:pt>
                <c:pt idx="1">
                  <c:v>50</c:v>
                </c:pt>
                <c:pt idx="2">
                  <c:v>100</c:v>
                </c:pt>
                <c:pt idx="3">
                  <c:v>90</c:v>
                </c:pt>
                <c:pt idx="4">
                  <c:v>80</c:v>
                </c:pt>
                <c:pt idx="5">
                  <c:v>70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142080"/>
        <c:axId val="118143616"/>
      </c:barChart>
      <c:catAx>
        <c:axId val="11814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18143616"/>
        <c:crosses val="autoZero"/>
        <c:auto val="1"/>
        <c:lblAlgn val="ctr"/>
        <c:lblOffset val="100"/>
        <c:noMultiLvlLbl val="0"/>
      </c:catAx>
      <c:valAx>
        <c:axId val="11814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1814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000" b="1"/>
            </a:pPr>
            <a:r>
              <a:rPr lang="fa-IR" sz="2000" b="1" dirty="0"/>
              <a:t>درصد  امتیاز کسب شده ثبت </a:t>
            </a:r>
            <a:r>
              <a:rPr lang="fa-IR" sz="2000" b="1" dirty="0" smtClean="0"/>
              <a:t>مرگ پایگاه</a:t>
            </a:r>
            <a:endParaRPr lang="fa-IR" sz="2000" b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پایگاه!$AM$1</c:f>
              <c:strCache>
                <c:ptCount val="1"/>
                <c:pt idx="0">
                  <c:v>درصد  امتیاز کسب شده ثبت مرگ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پایگاه!$U$2:$U$13</c:f>
              <c:strCache>
                <c:ptCount val="12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</c:strCache>
            </c:strRef>
          </c:cat>
          <c:val>
            <c:numRef>
              <c:f>پایگاه!$AM$2:$AM$13</c:f>
              <c:numCache>
                <c:formatCode>0.0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80</c:v>
                </c:pt>
                <c:pt idx="3">
                  <c:v>100</c:v>
                </c:pt>
                <c:pt idx="4">
                  <c:v>80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997440"/>
        <c:axId val="105584128"/>
      </c:barChart>
      <c:catAx>
        <c:axId val="103997440"/>
        <c:scaling>
          <c:orientation val="maxMin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fa-IR"/>
          </a:p>
        </c:txPr>
        <c:crossAx val="105584128"/>
        <c:crosses val="autoZero"/>
        <c:auto val="1"/>
        <c:lblAlgn val="ctr"/>
        <c:lblOffset val="100"/>
        <c:noMultiLvlLbl val="0"/>
      </c:catAx>
      <c:valAx>
        <c:axId val="105584128"/>
        <c:scaling>
          <c:orientation val="minMax"/>
        </c:scaling>
        <c:delete val="1"/>
        <c:axPos val="r"/>
        <c:numFmt formatCode="0.0" sourceLinked="1"/>
        <c:majorTickMark val="none"/>
        <c:minorTickMark val="none"/>
        <c:tickLblPos val="nextTo"/>
        <c:crossAx val="103997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پایگاه!$AP$1</c:f>
              <c:strCache>
                <c:ptCount val="1"/>
                <c:pt idx="0">
                  <c:v>درصد  امتیاز کسب شده  چک لیست بازدید آمار و تحلیل عملکرد-پایگاه های سلامت- سال1403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پایگاه!$U$2:$U$13</c:f>
              <c:strCache>
                <c:ptCount val="12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</c:strCache>
            </c:strRef>
          </c:cat>
          <c:val>
            <c:numRef>
              <c:f>پایگاه!$AP$2:$AP$13</c:f>
              <c:numCache>
                <c:formatCode>0.0</c:formatCode>
                <c:ptCount val="12"/>
                <c:pt idx="0">
                  <c:v>94.375</c:v>
                </c:pt>
                <c:pt idx="1">
                  <c:v>92.5</c:v>
                </c:pt>
                <c:pt idx="2">
                  <c:v>77.5</c:v>
                </c:pt>
                <c:pt idx="3">
                  <c:v>77.5</c:v>
                </c:pt>
                <c:pt idx="4">
                  <c:v>47.5</c:v>
                </c:pt>
                <c:pt idx="5">
                  <c:v>86.875</c:v>
                </c:pt>
                <c:pt idx="6">
                  <c:v>86.875</c:v>
                </c:pt>
                <c:pt idx="7">
                  <c:v>75</c:v>
                </c:pt>
                <c:pt idx="8">
                  <c:v>82.5</c:v>
                </c:pt>
                <c:pt idx="9">
                  <c:v>90</c:v>
                </c:pt>
                <c:pt idx="10">
                  <c:v>66.25</c:v>
                </c:pt>
                <c:pt idx="11">
                  <c:v>92.5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007552"/>
        <c:axId val="106111744"/>
      </c:barChart>
      <c:catAx>
        <c:axId val="10600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06111744"/>
        <c:crosses val="autoZero"/>
        <c:auto val="1"/>
        <c:lblAlgn val="ctr"/>
        <c:lblOffset val="100"/>
        <c:noMultiLvlLbl val="0"/>
      </c:catAx>
      <c:valAx>
        <c:axId val="10611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0600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 b="1" dirty="0"/>
              <a:t>درصد  امتیاز کسب شده اطلاعات </a:t>
            </a:r>
            <a:r>
              <a:rPr lang="fa-IR" sz="1600" b="1" dirty="0" smtClean="0"/>
              <a:t>عمومی مراکز</a:t>
            </a:r>
            <a:endParaRPr lang="fa-IR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مرکز!$AB$1</c:f>
              <c:strCache>
                <c:ptCount val="1"/>
                <c:pt idx="0">
                  <c:v>درصد  امتیاز کسب شده اطلاعات عمومی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مرکز!$Y$2:$Y$11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مرکز!$AB$2:$AB$11</c:f>
              <c:numCache>
                <c:formatCode>0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994624"/>
        <c:axId val="117996160"/>
      </c:barChart>
      <c:catAx>
        <c:axId val="11799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17996160"/>
        <c:crosses val="autoZero"/>
        <c:auto val="1"/>
        <c:lblAlgn val="ctr"/>
        <c:lblOffset val="100"/>
        <c:noMultiLvlLbl val="0"/>
      </c:catAx>
      <c:valAx>
        <c:axId val="11799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1799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 b="1" dirty="0"/>
              <a:t>درصد  امتیاز کسب شده اطلاعات </a:t>
            </a:r>
            <a:r>
              <a:rPr lang="fa-IR" sz="1600" b="1" dirty="0" smtClean="0"/>
              <a:t>عمومی پایگاه</a:t>
            </a:r>
            <a:endParaRPr lang="fa-IR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پایگاه!$X$1</c:f>
              <c:strCache>
                <c:ptCount val="1"/>
                <c:pt idx="0">
                  <c:v>درصد  امتیاز کسب شده اطلاعات عمومی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پایگاه!$U$2:$U$13</c:f>
              <c:strCache>
                <c:ptCount val="12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</c:strCache>
            </c:strRef>
          </c:cat>
          <c:val>
            <c:numRef>
              <c:f>پایگاه!$X$2:$X$13</c:f>
              <c:numCache>
                <c:formatCode>0</c:formatCode>
                <c:ptCount val="12"/>
                <c:pt idx="0">
                  <c:v>95.833333333333343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95.833333333333343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824832"/>
        <c:axId val="130827392"/>
      </c:barChart>
      <c:catAx>
        <c:axId val="13082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0827392"/>
        <c:crosses val="autoZero"/>
        <c:auto val="1"/>
        <c:lblAlgn val="ctr"/>
        <c:lblOffset val="100"/>
        <c:noMultiLvlLbl val="0"/>
      </c:catAx>
      <c:valAx>
        <c:axId val="13082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082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 b="1" dirty="0"/>
              <a:t>درصد  امتیاز کسب شده اطلاعات </a:t>
            </a:r>
            <a:r>
              <a:rPr lang="fa-IR" sz="1600" b="1" dirty="0" smtClean="0"/>
              <a:t>جمعیتی مراکز</a:t>
            </a:r>
            <a:endParaRPr lang="fa-IR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مرکز!$AE$1</c:f>
              <c:strCache>
                <c:ptCount val="1"/>
                <c:pt idx="0">
                  <c:v>درصد  امتیاز کسب شده اطلاعات جمعیتی</c:v>
                </c:pt>
              </c:strCache>
            </c:strRef>
          </c:tx>
          <c:spPr>
            <a:solidFill>
              <a:srgbClr val="003300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مرکز!$Y$2:$Y$11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مرکز!$AE$2:$AE$11</c:f>
              <c:numCache>
                <c:formatCode>0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09728"/>
        <c:axId val="135211264"/>
      </c:barChart>
      <c:catAx>
        <c:axId val="13520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5211264"/>
        <c:crosses val="autoZero"/>
        <c:auto val="1"/>
        <c:lblAlgn val="ctr"/>
        <c:lblOffset val="100"/>
        <c:noMultiLvlLbl val="0"/>
      </c:catAx>
      <c:valAx>
        <c:axId val="13521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520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 b="1" dirty="0"/>
              <a:t>درصد  امتیاز کسب شده اطلاعات </a:t>
            </a:r>
            <a:r>
              <a:rPr lang="fa-IR" sz="1600" b="1" dirty="0" smtClean="0"/>
              <a:t>جمعیتی پایگاه</a:t>
            </a:r>
            <a:endParaRPr lang="fa-IR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پایگاه!$AA$1</c:f>
              <c:strCache>
                <c:ptCount val="1"/>
                <c:pt idx="0">
                  <c:v>درصد  امتیاز کسب شده اطلاعات جمعیتی</c:v>
                </c:pt>
              </c:strCache>
            </c:strRef>
          </c:tx>
          <c:spPr>
            <a:solidFill>
              <a:srgbClr val="003300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پایگاه!$U$2:$U$13</c:f>
              <c:strCache>
                <c:ptCount val="12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</c:strCache>
            </c:strRef>
          </c:cat>
          <c:val>
            <c:numRef>
              <c:f>پایگاه!$AA$2:$AA$13</c:f>
              <c:numCache>
                <c:formatCode>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19072"/>
        <c:axId val="135220608"/>
      </c:barChart>
      <c:catAx>
        <c:axId val="1352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5220608"/>
        <c:crosses val="autoZero"/>
        <c:auto val="1"/>
        <c:lblAlgn val="ctr"/>
        <c:lblOffset val="100"/>
        <c:noMultiLvlLbl val="0"/>
      </c:catAx>
      <c:valAx>
        <c:axId val="13522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521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 b="1" dirty="0"/>
              <a:t>درصد  امتیاز کسب شده تحلیل </a:t>
            </a:r>
            <a:r>
              <a:rPr lang="fa-IR" sz="1600" b="1" dirty="0" smtClean="0"/>
              <a:t>مراجعین مراکز</a:t>
            </a:r>
            <a:endParaRPr lang="fa-IR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مرکز!$AH$1</c:f>
              <c:strCache>
                <c:ptCount val="1"/>
                <c:pt idx="0">
                  <c:v>درصد  امتیاز کسب شده تحلیل مراجعین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مرکز!$Y$2:$Y$11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مرکز!$AH$2:$AH$11</c:f>
              <c:numCache>
                <c:formatCode>0.0</c:formatCode>
                <c:ptCount val="10"/>
                <c:pt idx="0">
                  <c:v>78.571428571428569</c:v>
                </c:pt>
                <c:pt idx="1">
                  <c:v>85.714285714285708</c:v>
                </c:pt>
                <c:pt idx="2">
                  <c:v>85.714285714285708</c:v>
                </c:pt>
                <c:pt idx="3">
                  <c:v>85.714285714285708</c:v>
                </c:pt>
                <c:pt idx="4">
                  <c:v>71.428571428571431</c:v>
                </c:pt>
                <c:pt idx="5">
                  <c:v>85.714285714285708</c:v>
                </c:pt>
                <c:pt idx="6">
                  <c:v>100</c:v>
                </c:pt>
                <c:pt idx="7">
                  <c:v>85.714285714285708</c:v>
                </c:pt>
                <c:pt idx="8">
                  <c:v>85.714285714285708</c:v>
                </c:pt>
                <c:pt idx="9">
                  <c:v>78.571428571428569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76800"/>
        <c:axId val="135282688"/>
      </c:barChart>
      <c:catAx>
        <c:axId val="1352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5282688"/>
        <c:crosses val="autoZero"/>
        <c:auto val="1"/>
        <c:lblAlgn val="ctr"/>
        <c:lblOffset val="100"/>
        <c:noMultiLvlLbl val="0"/>
      </c:catAx>
      <c:valAx>
        <c:axId val="13528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527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 b="1" dirty="0"/>
              <a:t>درصد  امتیاز کسب شده تحلیل </a:t>
            </a:r>
            <a:r>
              <a:rPr lang="fa-IR" sz="1600" b="1" dirty="0" smtClean="0"/>
              <a:t>مراجعین پایگاه</a:t>
            </a:r>
            <a:endParaRPr lang="fa-IR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پایگاه!$AD$1</c:f>
              <c:strCache>
                <c:ptCount val="1"/>
                <c:pt idx="0">
                  <c:v>درصد  امتیاز کسب شده تحلیل مراجعین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پایگاه!$U$2:$U$13</c:f>
              <c:strCache>
                <c:ptCount val="12"/>
                <c:pt idx="0">
                  <c:v>طلائیه</c:v>
                </c:pt>
                <c:pt idx="1">
                  <c:v>پوئینک</c:v>
                </c:pt>
                <c:pt idx="2">
                  <c:v>حضرت زینب(س)</c:v>
                </c:pt>
                <c:pt idx="3">
                  <c:v>امام رضا(ع)</c:v>
                </c:pt>
                <c:pt idx="4">
                  <c:v>صالح آباد</c:v>
                </c:pt>
                <c:pt idx="5">
                  <c:v>محمدآباد</c:v>
                </c:pt>
                <c:pt idx="6">
                  <c:v>بسیج</c:v>
                </c:pt>
                <c:pt idx="7">
                  <c:v>شهیدبهشتی</c:v>
                </c:pt>
                <c:pt idx="8">
                  <c:v>میرزایی</c:v>
                </c:pt>
                <c:pt idx="9">
                  <c:v>گوهردشت</c:v>
                </c:pt>
                <c:pt idx="10">
                  <c:v>شهید نظری</c:v>
                </c:pt>
                <c:pt idx="11">
                  <c:v>گلها</c:v>
                </c:pt>
              </c:strCache>
            </c:strRef>
          </c:cat>
          <c:val>
            <c:numRef>
              <c:f>پایگاه!$AD$2:$AD$13</c:f>
              <c:numCache>
                <c:formatCode>0.0</c:formatCode>
                <c:ptCount val="12"/>
                <c:pt idx="0">
                  <c:v>71.428571428571431</c:v>
                </c:pt>
                <c:pt idx="1">
                  <c:v>100</c:v>
                </c:pt>
                <c:pt idx="2">
                  <c:v>71.428571428571431</c:v>
                </c:pt>
                <c:pt idx="3">
                  <c:v>42.857142857142854</c:v>
                </c:pt>
                <c:pt idx="4">
                  <c:v>57.142857142857139</c:v>
                </c:pt>
                <c:pt idx="5">
                  <c:v>71.428571428571431</c:v>
                </c:pt>
                <c:pt idx="6">
                  <c:v>78.571428571428569</c:v>
                </c:pt>
                <c:pt idx="7">
                  <c:v>42.857142857142854</c:v>
                </c:pt>
                <c:pt idx="8">
                  <c:v>100</c:v>
                </c:pt>
                <c:pt idx="9">
                  <c:v>100</c:v>
                </c:pt>
                <c:pt idx="10">
                  <c:v>35.714285714285715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185152"/>
        <c:axId val="135186688"/>
      </c:barChart>
      <c:catAx>
        <c:axId val="1351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5186688"/>
        <c:crosses val="autoZero"/>
        <c:auto val="1"/>
        <c:lblAlgn val="ctr"/>
        <c:lblOffset val="100"/>
        <c:noMultiLvlLbl val="0"/>
      </c:catAx>
      <c:valAx>
        <c:axId val="13518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518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00277777777777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مرکز!$AK$1</c:f>
              <c:strCache>
                <c:ptCount val="1"/>
                <c:pt idx="0">
                  <c:v>درصد  امتیاز کسب شده پذیرش مراجعین پزشک/دندانپزشک</c:v>
                </c:pt>
              </c:strCache>
            </c:strRef>
          </c:tx>
          <c:spPr>
            <a:solidFill>
              <a:srgbClr val="0CC1E0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مرکز!$Y$2:$Y$11</c:f>
              <c:strCache>
                <c:ptCount val="10"/>
                <c:pt idx="0">
                  <c:v>قشلاق جیتو</c:v>
                </c:pt>
                <c:pt idx="1">
                  <c:v>ولی آباد</c:v>
                </c:pt>
                <c:pt idx="2">
                  <c:v>محدث قمی</c:v>
                </c:pt>
                <c:pt idx="3">
                  <c:v>امام خمینی(ره)</c:v>
                </c:pt>
                <c:pt idx="4">
                  <c:v>داودآباد</c:v>
                </c:pt>
                <c:pt idx="5">
                  <c:v>کارگر</c:v>
                </c:pt>
                <c:pt idx="6">
                  <c:v>باقرآباد</c:v>
                </c:pt>
                <c:pt idx="7">
                  <c:v>زیباشهر</c:v>
                </c:pt>
                <c:pt idx="8">
                  <c:v>امام زمان(عج)</c:v>
                </c:pt>
                <c:pt idx="9">
                  <c:v>شهدای خدمت</c:v>
                </c:pt>
              </c:strCache>
            </c:strRef>
          </c:cat>
          <c:val>
            <c:numRef>
              <c:f>مرکز!$AK$2:$AK$11</c:f>
              <c:numCache>
                <c:formatCode>0.0</c:formatCode>
                <c:ptCount val="10"/>
                <c:pt idx="0">
                  <c:v>90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95</c:v>
                </c:pt>
                <c:pt idx="8">
                  <c:v>90</c:v>
                </c:pt>
                <c:pt idx="9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152320"/>
        <c:axId val="128153856"/>
      </c:barChart>
      <c:catAx>
        <c:axId val="12815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28153856"/>
        <c:crosses val="autoZero"/>
        <c:auto val="1"/>
        <c:lblAlgn val="ctr"/>
        <c:lblOffset val="100"/>
        <c:noMultiLvlLbl val="0"/>
      </c:catAx>
      <c:valAx>
        <c:axId val="12815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2815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28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8523ABE-7CCD-4FFD-B5A8-A12E429CE4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7279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916113"/>
            <a:ext cx="4394200" cy="15113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ru-RU" noProof="0"/>
              <a:t>Click to edit Master title style</a:t>
            </a:r>
            <a:endParaRPr lang="ru-RU" alt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5516563"/>
            <a:ext cx="4392612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ru-RU" noProof="0"/>
              <a:t>Click to edit Master subtitle style</a:t>
            </a:r>
            <a:endParaRPr lang="ru-RU" alt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463B7-57E1-4218-88C2-1949A532BC5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0821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88913"/>
            <a:ext cx="2051050" cy="5976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03925" cy="5976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A6C50-C000-4C34-B074-265C168CC28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2817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6D5D1-4B8F-4E6D-8D1B-1E4D851C93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16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23BB1-CE00-4A28-99D7-D39C6FCEB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72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EF49F-3053-4A7F-8E4C-2923F81763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61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77521-F2F8-4BB3-A633-99DD6189DC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015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A444-4D6A-49E6-A162-079508F85F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5114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5C8E2-9E11-4968-BA16-C235C8A4B1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44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22785-3A39-4C52-8D35-5193DB5D47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073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9F180-B2DF-40AC-9FD9-6A7ACBBA3D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2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257B7-7C17-4B8C-9925-19F0292D3C9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2303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44BA2-1C89-4B55-8EBF-75C05753D8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7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EDBCC-F541-492A-B69E-39873B7B99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5819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60350"/>
            <a:ext cx="1693862" cy="5865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60350"/>
            <a:ext cx="4932363" cy="5865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64CC9-4460-40D2-A131-E77B80C881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55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0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64CC9-4460-40D2-A131-E77B80C881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4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79523-15F2-4FE5-BDFB-BAB091B3AB6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6939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27487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27488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DAC71-1D46-4A37-8578-01E329EFC34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2966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D5EF6-1501-4C47-A13C-7BB279EABA1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0590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8F409-1590-4B56-914A-F82865256DE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7396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CA18E-0077-40DF-9DBA-D5F9227D12A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9285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16744-6C50-46D3-BBDF-973A459FAFD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4349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CDA51-BADF-4C8A-9198-587DBDCBD2C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6724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0737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0737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ru-RU" alt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fld id="{470CCB84-A7F7-4D57-9424-9C0FF0626049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60350"/>
            <a:ext cx="6767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+mn-lt"/>
              </a:defRPr>
            </a:lvl1pPr>
          </a:lstStyle>
          <a:p>
            <a:fld id="{663B6A47-6EC9-4FC3-BCB9-4AFD9BAE21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3568" y="620688"/>
            <a:ext cx="7776864" cy="2016224"/>
          </a:xfrm>
          <a:noFill/>
        </p:spPr>
        <p:txBody>
          <a:bodyPr/>
          <a:lstStyle/>
          <a:p>
            <a:pPr algn="ctr"/>
            <a:r>
              <a:rPr lang="en-US" altLang="ru-RU" dirty="0"/>
              <a:t/>
            </a:r>
            <a:br>
              <a:rPr lang="en-US" altLang="ru-RU" dirty="0"/>
            </a:br>
            <a:r>
              <a:rPr lang="fa-IR" altLang="ru-RU" dirty="0" smtClean="0"/>
              <a:t>گزارش آنالیز چک لیست بازدید از مراکز/ پایگاه های سلامت </a:t>
            </a:r>
            <a:br>
              <a:rPr lang="fa-IR" altLang="ru-RU" dirty="0" smtClean="0"/>
            </a:br>
            <a:r>
              <a:rPr lang="fa-IR" altLang="ru-RU" dirty="0" smtClean="0"/>
              <a:t>واحد آمار و تحلیل عملکرد </a:t>
            </a:r>
            <a:r>
              <a:rPr lang="en-US" altLang="ru-RU" dirty="0"/>
              <a:t/>
            </a:r>
            <a:br>
              <a:rPr lang="en-US" altLang="ru-RU" dirty="0"/>
            </a:br>
            <a:r>
              <a:rPr lang="uk-UA" altLang="ru-RU" dirty="0" smtClean="0"/>
              <a:t/>
            </a:r>
            <a:br>
              <a:rPr lang="uk-UA" altLang="ru-RU" dirty="0" smtClean="0"/>
            </a:br>
            <a:endParaRPr lang="en-US" altLang="ru-RU" dirty="0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621352" y="2924944"/>
            <a:ext cx="3887787" cy="5032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000">
                <a:solidFill>
                  <a:schemeClr val="bg1"/>
                </a:solidFill>
                <a:latin typeface="Georgia" pitchFamily="18" charset="0"/>
              </a:defRPr>
            </a:lvl1pPr>
            <a:lvl2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Georgia" pitchFamily="18" charset="0"/>
              </a:defRPr>
            </a:lvl2pPr>
            <a:lvl3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Georgia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Georgia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Georgia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algn="ctr"/>
            <a:r>
              <a:rPr lang="fa-IR" altLang="ru-RU" sz="3200" dirty="0">
                <a:latin typeface="+mj-lt"/>
                <a:ea typeface="+mj-ea"/>
                <a:cs typeface="+mj-cs"/>
              </a:rPr>
              <a:t>سال 1403</a:t>
            </a:r>
            <a:endParaRPr lang="uk-UA" altLang="ru-RU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8175" y="1700809"/>
            <a:ext cx="6778625" cy="3744416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قسمت وضعیت عمومی چک لیست بازدید آمار که شامل نصب تابلو سردرب مرکز/ پایگاه سلامت و تابلو سردرب واحدهای ارائه دهنده خدمت بر اساس آخرین دستورالعمل –وضعیت بردهای واحدها وسالن های انتظار-وضعیت مرکز از نظر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آراستگی، تمیزی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، چیدمان وسایل – تکریم ارباب رجوع، رضایتمندی و حفظ حریم خصوصی مراجعین- بررسی بازدیدهای انجام شده از واحدهای تحت پوشش مرکز / پایگاه ها و نیز پیگیری بازدیدهای انجام شده توسط ستاد  و درآخر در معرض بودن تعرفه ها بررسی گردیده است.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8175" y="260350"/>
            <a:ext cx="6767513" cy="1143000"/>
          </a:xfrm>
        </p:spPr>
        <p:txBody>
          <a:bodyPr/>
          <a:lstStyle/>
          <a:p>
            <a:pPr algn="ctr"/>
            <a:r>
              <a:rPr lang="fa-IR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اطلاعات </a:t>
            </a:r>
            <a:r>
              <a:rPr lang="fa-IR" sz="3600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عمومی</a:t>
            </a:r>
            <a:endParaRPr lang="fa-IR" sz="3600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5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11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442470"/>
              </p:ext>
            </p:extLst>
          </p:nvPr>
        </p:nvGraphicFramePr>
        <p:xfrm>
          <a:off x="2411760" y="836712"/>
          <a:ext cx="640722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97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12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451742"/>
              </p:ext>
            </p:extLst>
          </p:nvPr>
        </p:nvGraphicFramePr>
        <p:xfrm>
          <a:off x="2267744" y="620688"/>
          <a:ext cx="64087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465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اطلاعات جمعیتی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قسمت وضعيت اطلاعات جمعيتي چک ليست بازديد آماركه شامل تسلط مسئول مركز به اطلاعات جمعيتي مركز و واحدهای تابعه و نيز آگاهي از آمار جمعيتي گروه هدف مي باشد، همه مراكز و شبکه ها امتياز مطلوبي را كسب كرده اند.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04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14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715399"/>
              </p:ext>
            </p:extLst>
          </p:nvPr>
        </p:nvGraphicFramePr>
        <p:xfrm>
          <a:off x="2195736" y="1052736"/>
          <a:ext cx="63367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842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15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480864"/>
              </p:ext>
            </p:extLst>
          </p:nvPr>
        </p:nvGraphicFramePr>
        <p:xfrm>
          <a:off x="2339752" y="548680"/>
          <a:ext cx="606303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16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تحلیل مراجعین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600201"/>
            <a:ext cx="6778625" cy="36290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مورد وضعيت تحليل مراجعين در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مراكز/ پایگاه های سلامت منظور توانائي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تفسير و تحليل مراجعين به پزشک، دندانپزشک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ومراقب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سلامت طبق گزارش اخذ شده از سامانه سيب در بازه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های زماني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خواسته شده توسط مسئول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مركز/ پایگاه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و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نيزانجام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مداخله لازم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درصورت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نياز مي باشد،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كاهش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اين شاخص در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برخی مراکز/ پایگاه ها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مشهود است كه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آموزش،پيگيری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و مداخله از سوی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مسئولين مراكز و پایگاه های سلامت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را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جهت افزايش شاخص در سال آينده مي طلبد.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556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17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791527"/>
              </p:ext>
            </p:extLst>
          </p:nvPr>
        </p:nvGraphicFramePr>
        <p:xfrm>
          <a:off x="2411760" y="836712"/>
          <a:ext cx="59766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21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18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009063"/>
              </p:ext>
            </p:extLst>
          </p:nvPr>
        </p:nvGraphicFramePr>
        <p:xfrm>
          <a:off x="1987826" y="764704"/>
          <a:ext cx="6688630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364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درصد ثبت مراجعین پزشک/ دندانپزشک(پذیرش)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مورد شاخص درصد ثبت مراجعين توسط پزشک و دندانپزشک درسامانه سيب در مراكز ارائه خدمات كه به معني درصد همخواني/مطابقت اطلاعات قبض های مراجعين به پزشک و دندانپزشک در يک روزمشخص با گزارش صندوق سيب مي باشد، تقریبا تمامي مراكزدر سال 1403امتياز مطلوب را كسب نموده اند و اين نشان دهنده اين است كه پزشکان و دندانپزشکان شاغل در مراكز خدمات جامع سلامت در ثبت اطلاعات مراجعين در سامانه سيب پيشرفت زيادی داشته اند. 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راستای افزایش درآمد زايي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در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بازديدهای سال 1404 از مراكز، ويزيت پزشکان و دندانپزشکان با دقت بيشتر و بهتر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بررسي می گردد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44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2"/>
            <a:ext cx="8207375" cy="1367880"/>
          </a:xfrm>
        </p:spPr>
        <p:txBody>
          <a:bodyPr/>
          <a:lstStyle/>
          <a:p>
            <a:pPr algn="ctr"/>
            <a:r>
              <a:rPr lang="fa-IR" dirty="0">
                <a:solidFill>
                  <a:schemeClr val="tx1">
                    <a:lumMod val="50000"/>
                  </a:schemeClr>
                </a:solidFill>
              </a:rPr>
              <a:t>اهمیت چک لیست: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785"/>
            <a:ext cx="8207375" cy="4681066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افزایش و بهبود کیفیت فعالیتها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ابزار مهم و ارزشمند جهت شناسایی نقاط قوت و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ضعف فعالیتها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شناسایی پیشرفت و روند فعالیتها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انجام یا عدم انجام فعالیتها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ابزاری مشورتی برای اطمینان از نگاه همه جانبه به یک فعالیت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راهنمای انجام کار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7B7-7C17-4B8C-9925-19F0292D3C99}" type="slidenum">
              <a:rPr lang="en-GB" altLang="ru-RU" smtClean="0"/>
              <a:pPr/>
              <a:t>2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1000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20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93585"/>
              </p:ext>
            </p:extLst>
          </p:nvPr>
        </p:nvGraphicFramePr>
        <p:xfrm>
          <a:off x="1981200" y="548680"/>
          <a:ext cx="6623248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647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برد سرپرست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مورد شاخص درصد تکميل اطلاعات برد سرپرست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مركز/ پایگاه كه شامل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به روز رساني و تکميل صحيح شاخصهای سامانه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مديريت هوشمند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سلامت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(HIM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و چيدمان درست اطلاعات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طبق دستورالعمل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ارسالي از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ستاد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مي باشد، اغلب مراكز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امتياز مطلوبي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را به دست آورده اند.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مراکز و پایگاه هایی که در شاخص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مذكور كمتر از حد مطلوب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امتیاز کسب نموده نياز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به آموزش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و پيگيری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های لازم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توسط مسئول مرکز دارند.</a:t>
            </a:r>
            <a:endParaRPr lang="fa-IR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208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22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268881"/>
              </p:ext>
            </p:extLst>
          </p:nvPr>
        </p:nvGraphicFramePr>
        <p:xfrm>
          <a:off x="1981200" y="692696"/>
          <a:ext cx="647923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4843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23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43641"/>
              </p:ext>
            </p:extLst>
          </p:nvPr>
        </p:nvGraphicFramePr>
        <p:xfrm>
          <a:off x="1971260" y="620688"/>
          <a:ext cx="677720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182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ميزان دسترسي به آمار و اطلاعات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600201"/>
            <a:ext cx="6778625" cy="3701008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مورد شاخص ميزان دسترسي به آمار و اطلاعات كه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شامل موجود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بودن مکاتبات ارسالي از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ستاد، چگونگي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دسترسي به آنها با توجه به طبقه بندی صحيح نامه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ها در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اتوماسيون مسئول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مركز/پایگاه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مي باشد، اغلب مراكز امتياز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مطلوبي را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به دست آورده اند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.مراکز و پایگاه هایی که امتياز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شاخص مذكور كمتر از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حد مطلوب است ( علی الخصوص پایگاه های برونسپار)انتظار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مي رود با آموزش، نظارت و پيگيری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اين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كاهش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شاخص جبران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66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25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894857"/>
              </p:ext>
            </p:extLst>
          </p:nvPr>
        </p:nvGraphicFramePr>
        <p:xfrm>
          <a:off x="2019300" y="692696"/>
          <a:ext cx="665715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5279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26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958608"/>
              </p:ext>
            </p:extLst>
          </p:nvPr>
        </p:nvGraphicFramePr>
        <p:xfrm>
          <a:off x="1987826" y="764704"/>
          <a:ext cx="683264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3273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ثبت اطلاعات مرگ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600200"/>
            <a:ext cx="6778625" cy="4781128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درمورد شاخص ثبت اطلاعات مرگ كه شامل درصد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ثبت مرگهای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حادث شده در حوزه تحت پوشش در سامانه سيب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، مي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باشد امتياز اكثر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پایگاه ها و برخی مراکز مطلوب می باشد . با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توجه به اهميت گزارش و رصد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اين شاخص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سامانه سيب انتظار مي رود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مسئولین مراکز و پایگاههایی که امتیاز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كمتر از حد مطلوب کسب نموده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اند؛ برای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بهبود وضعيت شاخص مذكور اهتمام ويژه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ای داشته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باشند تا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در سطح شبکه و پیرو آن در سطح دانشگاه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به شاخص مطلوبي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دست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يابيم.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انتظار داريم در آينده نزديک با برقراری لينک سامانه نظام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ثبت و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طبقه بندی علل مرگ وزارت متبوع با سامانه سيب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كليه مرگهای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حادث شده در حوزه تحت پوشش در سامانه سيب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به طور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صحيح ثبت شوند.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8025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28</a:t>
            </a:fld>
            <a:endParaRPr lang="ru-RU" altLang="ru-RU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451712"/>
              </p:ext>
            </p:extLst>
          </p:nvPr>
        </p:nvGraphicFramePr>
        <p:xfrm>
          <a:off x="2019300" y="692696"/>
          <a:ext cx="67291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9728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29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723398"/>
              </p:ext>
            </p:extLst>
          </p:nvPr>
        </p:nvGraphicFramePr>
        <p:xfrm>
          <a:off x="1979712" y="980728"/>
          <a:ext cx="68407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24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672"/>
            <a:ext cx="8207375" cy="1080119"/>
          </a:xfrm>
        </p:spPr>
        <p:txBody>
          <a:bodyPr/>
          <a:lstStyle/>
          <a:p>
            <a:pPr algn="ctr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چرا باید از چک لیست استفاده کنیم: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809"/>
            <a:ext cx="8207375" cy="4465042"/>
          </a:xfrm>
        </p:spPr>
        <p:txBody>
          <a:bodyPr/>
          <a:lstStyle/>
          <a:p>
            <a:pPr marL="432000" algn="r" rtl="1"/>
            <a:r>
              <a:rPr lang="fa-IR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استاندارد سازی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افزایش ایمنی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شفاف شدن تقسیم وظایف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انتقال دانش و تجربه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مدیریت زمان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بهبود نظم شخصی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پرهیز از کارهای تکراری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حساس بودن برخی از فعالیت ها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امور مدیریتی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رفتار سنجی</a:t>
            </a:r>
          </a:p>
          <a:p>
            <a:pPr marL="432000"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نمره دهی و ارزیابی از فعالیت ها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7B7-7C17-4B8C-9925-19F0292D3C99}" type="slidenum">
              <a:rPr lang="en-GB" altLang="ru-RU" smtClean="0"/>
              <a:pPr/>
              <a:t>3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53042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548680"/>
            <a:ext cx="6767513" cy="1296144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اميد است كليه مسئولين مراكز/ پایگاه های سلامت ضمن دریافت آموزشهای حين  بازدید توسط کارشناسان ستادی؛ برنامه ريزی، هماهنگي و پيگيريهای لازم جهت بهبود وضعيت موجود را در برنامه كاری خود قرار دهند</a:t>
            </a: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30</a:t>
            </a:fld>
            <a:endParaRPr lang="ru-RU" altLang="ru-RU"/>
          </a:p>
        </p:txBody>
      </p:sp>
      <p:pic>
        <p:nvPicPr>
          <p:cNvPr id="6" name="Picture 2" descr="C:\Users\user\Desktop\tashk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64224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4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E8C0-4338-44F2-833F-89A94E7DEF7B}" type="slidenum">
              <a:rPr lang="en-GB" altLang="ru-RU"/>
              <a:pPr/>
              <a:t>4</a:t>
            </a:fld>
            <a:endParaRPr lang="en-GB" alt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84784"/>
            <a:ext cx="8351838" cy="935038"/>
          </a:xfrm>
        </p:spPr>
        <p:txBody>
          <a:bodyPr/>
          <a:lstStyle/>
          <a:p>
            <a:pPr algn="r" rtl="1"/>
            <a:r>
              <a:rPr lang="fa-IR" altLang="ru-RU" sz="3600" b="1" dirty="0" smtClean="0">
                <a:solidFill>
                  <a:schemeClr val="tx1">
                    <a:lumMod val="50000"/>
                  </a:schemeClr>
                </a:solidFill>
              </a:rPr>
              <a:t>موارد قابل توجه:</a:t>
            </a:r>
            <a:endParaRPr lang="uk-UA" altLang="ru-RU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564904"/>
            <a:ext cx="8350250" cy="2808907"/>
          </a:xfrm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altLang="ru-RU" b="1" dirty="0" smtClean="0">
                <a:solidFill>
                  <a:schemeClr val="tx1">
                    <a:lumMod val="50000"/>
                  </a:schemeClr>
                </a:solidFill>
              </a:rPr>
              <a:t>گزارش ذیل با توجه به اطلاعات دریافتی طی پایش های انجام شده از مراکز/ پایگاه های سلامت توسط واحد آمار و تحلیل عملکرد در سال 1403 می باشد.(چک لیست برنامه)</a:t>
            </a:r>
          </a:p>
          <a:p>
            <a:pPr algn="r" rtl="1">
              <a:lnSpc>
                <a:spcPct val="200000"/>
              </a:lnSpc>
            </a:pPr>
            <a:r>
              <a:rPr lang="fa-IR" altLang="ru-RU" b="1" dirty="0" smtClean="0">
                <a:solidFill>
                  <a:schemeClr val="tx1">
                    <a:lumMod val="50000"/>
                  </a:schemeClr>
                </a:solidFill>
              </a:rPr>
              <a:t>موارد مطلوب در هر شاخص 80 درصد منظور می گردد.</a:t>
            </a:r>
            <a:endParaRPr lang="uk-UA" alt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7B7-7C17-4B8C-9925-19F0292D3C99}" type="slidenum">
              <a:rPr lang="en-GB" altLang="ru-RU" smtClean="0"/>
              <a:pPr/>
              <a:t>5</a:t>
            </a:fld>
            <a:endParaRPr lang="en-GB" altLang="ru-RU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52164"/>
              </p:ext>
            </p:extLst>
          </p:nvPr>
        </p:nvGraphicFramePr>
        <p:xfrm>
          <a:off x="1187624" y="404664"/>
          <a:ext cx="7024370" cy="68897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7024370"/>
              </a:tblGrid>
              <a:tr h="68897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دانشگاه علوم پزشکی و خدمات بهداشتی درمانی شهید بهشتی</a:t>
                      </a:r>
                      <a:endParaRPr lang="en-US" sz="1400" kern="72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344670" algn="l"/>
                        </a:tabLst>
                      </a:pPr>
                      <a:r>
                        <a:rPr lang="ar-SA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عنوان چک لیست: برنامه ریزی، پایش و ارزشیابی </a:t>
                      </a:r>
                      <a:r>
                        <a:rPr lang="ar-SA" sz="1200" u="sng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مراکز ارائه دهنده خدمت</a:t>
                      </a:r>
                      <a:endParaRPr lang="en-US" sz="1400" kern="72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4344670" algn="l"/>
                        </a:tabLst>
                      </a:pPr>
                      <a:r>
                        <a:rPr lang="ar-SA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نام مرکز/ شبکه بهداشت:</a:t>
                      </a:r>
                      <a:r>
                        <a:rPr lang="en-US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                       </a:t>
                      </a:r>
                      <a:r>
                        <a:rPr lang="ar-SA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نام مرکز /پایگاه مورد پایش:                          </a:t>
                      </a:r>
                      <a:r>
                        <a:rPr lang="en-US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      </a:t>
                      </a:r>
                      <a:r>
                        <a:rPr lang="ar-SA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تاريخ بازدید:   </a:t>
                      </a:r>
                      <a:endParaRPr lang="en-US" sz="1400" b="1" i="1" kern="7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659575"/>
              </p:ext>
            </p:extLst>
          </p:nvPr>
        </p:nvGraphicFramePr>
        <p:xfrm>
          <a:off x="1331640" y="1340768"/>
          <a:ext cx="6795353" cy="4968550"/>
        </p:xfrm>
        <a:graphic>
          <a:graphicData uri="http://schemas.openxmlformats.org/drawingml/2006/table">
            <a:tbl>
              <a:tblPr rtl="1" firstRow="1" firstCol="1" bandRow="1">
                <a:tableStyleId>{5202B0CA-FC54-4496-8BCA-5EF66A818D29}</a:tableStyleId>
              </a:tblPr>
              <a:tblGrid>
                <a:gridCol w="3677206"/>
                <a:gridCol w="417547"/>
                <a:gridCol w="450100"/>
                <a:gridCol w="450100"/>
                <a:gridCol w="450100"/>
                <a:gridCol w="450100"/>
                <a:gridCol w="450100"/>
                <a:gridCol w="450100"/>
              </a:tblGrid>
              <a:tr h="361349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نام و نام خانوادگی مسئول مرکز: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نام و نام خانوادگی پایش شونده 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سابقه کار: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میزان تحصیلات 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نوع استخدامی 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مسئولیت های دیگر 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تعداد نیروهای شاغل در مرکز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نام و تعداد واحد های فعال مرکز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کل جمعیت تحت پوشش مرکز خ ج س (سیب) 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کل خانوار تحت پوشش مرکز خ ج س (سیب)  :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indent="-171450" algn="r" rtl="1">
                        <a:spcAft>
                          <a:spcPts val="0"/>
                        </a:spcAft>
                        <a:buFontTx/>
                        <a:buChar char="-"/>
                        <a:tabLst>
                          <a:tab pos="3054985" algn="l"/>
                        </a:tabLst>
                      </a:pPr>
                      <a:r>
                        <a:rPr lang="fa-IR" sz="1200" kern="7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تعداد </a:t>
                      </a: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پایگاه های تحت پوشش مرکز                           </a:t>
                      </a:r>
                      <a:endParaRPr lang="fa-IR" sz="1200" kern="7200" dirty="0" smtClean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indent="-171450" algn="r" rtl="1">
                        <a:spcAft>
                          <a:spcPts val="0"/>
                        </a:spcAft>
                        <a:buFontTx/>
                        <a:buChar char="-"/>
                        <a:tabLst>
                          <a:tab pos="3054985" algn="l"/>
                        </a:tabLst>
                      </a:pPr>
                      <a:r>
                        <a:rPr lang="fa-IR" sz="1200" kern="7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جمعیت هرپایگاه                خانوار هر پایگاه (سیب)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indent="-171450" algn="r" rtl="1">
                        <a:spcAft>
                          <a:spcPts val="0"/>
                        </a:spcAft>
                        <a:buFontTx/>
                        <a:buChar char="-"/>
                        <a:tabLst>
                          <a:tab pos="3054985" algn="l"/>
                        </a:tabLst>
                      </a:pPr>
                      <a:r>
                        <a:rPr lang="fa-IR" sz="1200" kern="7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تعداد </a:t>
                      </a: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خانه های بهداشت تحت پوشش مرکز                </a:t>
                      </a:r>
                      <a:endParaRPr lang="fa-IR" sz="1200" kern="7200" dirty="0" smtClean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indent="-171450" algn="r" rtl="1">
                        <a:spcAft>
                          <a:spcPts val="0"/>
                        </a:spcAft>
                        <a:buFontTx/>
                        <a:buChar char="-"/>
                        <a:tabLst>
                          <a:tab pos="3054985" algn="l"/>
                        </a:tabLst>
                      </a:pPr>
                      <a:r>
                        <a:rPr lang="fa-IR" sz="1200" kern="7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</a:t>
                      </a: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جمعیت هرخانه                 خانوار هر خانه (سیب)  </a:t>
                      </a:r>
                      <a:endParaRPr lang="en-US" sz="12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	</a:t>
                      </a:r>
                      <a:endParaRPr lang="en-US" sz="12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  <a:tc>
                  <a:txBody>
                    <a:bodyPr/>
                    <a:lstStyle/>
                    <a:p>
                      <a:pPr rtl="1"/>
                      <a:endParaRPr lang="fa-IR" sz="1700"/>
                    </a:p>
                  </a:txBody>
                  <a:tcPr marL="88395" marR="88395" marT="44197" marB="44197"/>
                </a:tc>
              </a:tr>
              <a:tr h="2258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سال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</a:tr>
              <a:tr h="2258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نام پایگاه/مرکز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</a:tr>
              <a:tr h="2258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انتساب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</a:tr>
              <a:tr h="2258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بعد خانوار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</a:tr>
              <a:tr h="2258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جمعیت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</a:tr>
              <a:tr h="22584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خانوار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3054985" algn="l"/>
                        </a:tabLst>
                      </a:pPr>
                      <a:r>
                        <a:rPr lang="fa-IR" sz="12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66296" marR="662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25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7B7-7C17-4B8C-9925-19F0292D3C99}" type="slidenum">
              <a:rPr lang="en-GB" altLang="ru-RU" smtClean="0"/>
              <a:pPr/>
              <a:t>6</a:t>
            </a:fld>
            <a:endParaRPr lang="en-GB" altLang="ru-R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43708"/>
              </p:ext>
            </p:extLst>
          </p:nvPr>
        </p:nvGraphicFramePr>
        <p:xfrm>
          <a:off x="294390" y="260648"/>
          <a:ext cx="8637106" cy="5698516"/>
        </p:xfrm>
        <a:graphic>
          <a:graphicData uri="http://schemas.openxmlformats.org/drawingml/2006/table">
            <a:tbl>
              <a:tblPr rtl="1" firstRow="1" firstCol="1" bandRow="1">
                <a:tableStyleId>{073A0DAA-6AF3-43AB-8588-CEC1D06C72B9}</a:tableStyleId>
              </a:tblPr>
              <a:tblGrid>
                <a:gridCol w="763774"/>
                <a:gridCol w="845626"/>
                <a:gridCol w="6043244"/>
                <a:gridCol w="362479"/>
                <a:gridCol w="143399"/>
                <a:gridCol w="478584"/>
              </a:tblGrid>
              <a:tr h="757885"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عنوان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رديف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فعاليت های مورد بررسی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امتیاز استاندارد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ar-SA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امتياز کسب شده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54671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بررسی وضعیت کلی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000" kern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تابلو سر درب مرکز  و تابلو سر درب واحد های ارائه دهنده خدمت بر اساس آخرین دستورالعمل نصب شده است 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en-US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5467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وضعیت بردهای واحد ها و سالن انتظار (ویژه مراجعین ) مطلوب است .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5467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marL="457200" indent="-457200" algn="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وضعیت کلی مرکز از نظر آراستگی ، تمیزی ، چیدمان وسایل و </a:t>
                      </a:r>
                      <a:r>
                        <a:rPr lang="ar-SA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سالن انتظار </a:t>
                      </a: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مطلوب است 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23200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تعرفه ها(تعرفه های عمومی ، خدمات دندانپزشکی ، هیپوتیروئیدی و پرستاری و ....) در معرض دید مراجعین قرار دارد.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23200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بررسی بازدید های انجام شده از واحد های تحت پوشش مرکز و پایگاهها و خانه های بهداشت و نیز پیگیری بازدید های انجام شده توسط واحد های ستادی 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000" ker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63459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نیروی انسانی ، اطلاعات جمعیتی و جغرافیایی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مسئول مرکز از واحد های تحت پوشش و  نیروی انسانی فعال در مرکز و واحد های تحت پوشش خود اطلاع دارد.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6345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مسئول مرکز از محدوده جغرافیایی مرکز اطلاع دارد ( نقشه منطقه تحت پوشش و بلوک بندی موجود است)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8982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مسئول مرکز از اطلاعات جمعیتی منطقه تحت پوشش خود اطلاع دارد (جمعیت ثبت شده در سامانه، گروه های حساس)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شبکه بهره ور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برد مسئول مرکز بر اساس شاخص های بهره وری تهیه و نصب شده است.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اطلاعات برد مسئول مرکز به روز می باشد.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2772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11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آگاهی مسئول مرکز در خصوص الویت ها، مداخلات و شاخص های شبکه بهره ور،مدیریت سبز مطلوب است 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برنامه عملیاتی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کلیه واحد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های فعال مرکز دارای 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برنامه عملیاتی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می باشند؟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مسئول مرکز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براساس شاخص های کلیدی، برنامه ع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ملیاتی 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تدوین کرده است.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جدول فعالیت ها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در راستای اهداف اختصاصی تدوین شده است. 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مستندات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مربوط به اجرای فعالیت ها و مداخلات لازم در خصوص اهداف اختصاصی  برنامه ها موجود است.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66388">
                <a:tc rowSpan="8"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kern="72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پایش و ارزشیابی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16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</a:t>
                      </a:r>
                      <a:r>
                        <a:rPr lang="fa-IR" sz="1000" u="sng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گانت</a:t>
                      </a: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پایش مسئول مرکز از واحدهای زیر مجموعه (پایگاه بهداشت ضمیمه و برونسپار، خانه بهداشت) تهیه شده است؟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2069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17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بازدید های انجام شده و نشده و علت عدم انجام و تاریخ جدید پایش آن مرکز، بر روی گانت مشخص شده است. 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2069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18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برگه زرد بازدید ها مطابق با تاریخ های تعیین شده موجود است.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893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19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کلیه واحد های زیر مجموعه مرکز توسط مسئول مرکز و تیم سلامت بازدید شده است.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2098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گزارش بازدید ها  به پایش شونده از طریق اتوماسیون ارسال گردیده است؟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21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پیگیری گزارش بازدیدها در بازدید بعدی انجام  شده است و در برگه زرد نوشته شده است ؟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در خصوص مشکلات مشاهده شده مداخلات صورت گرفته است ؟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دفتر ثبت بازدید در اتاق مسئول مرکز موجود است؟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62286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مکاتبات و جلسات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جلسه هماهنگی توسط مسئول مرکز با نیروهای زیر مجموعه (مرکز،پایگاه و خانه بهداشت ) تشکیل شده است؟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پیگیری مصوبات و وضعیت اجرایی آنها در جلسه بعدی مشخص شده است.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26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لیست حضور و غیاب جلسات موجود است (اسم و امضا کلیه حاضرین مشخص شده باشد)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1192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27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آیا صورتجلسه به واحدهای زیر مجموعه (پایگاه –خانه بهداشت )از طریق اتوماسیون ارسال شده است؟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252701">
                <a:tc gridSpan="3">
                  <a:txBody>
                    <a:bodyPr/>
                    <a:lstStyle/>
                    <a:p>
                      <a:pPr algn="l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نمره نهایی چک لیست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100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</a:tr>
              <a:tr h="504056">
                <a:tc gridSpan="6">
                  <a:txBody>
                    <a:bodyPr/>
                    <a:lstStyle/>
                    <a:p>
                      <a:pPr algn="justLow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شرح خلاقیت و نوآوری در اجرای فعالیت ها و ارتقا شاخص ها:</a:t>
                      </a:r>
                      <a:endParaRPr lang="en-US" sz="10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97916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نام و امضای بازدید کننده: </a:t>
                      </a:r>
                      <a:r>
                        <a:rPr lang="en-US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         </a:t>
                      </a: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                                </a:t>
                      </a:r>
                      <a:r>
                        <a:rPr lang="en-US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</a:t>
                      </a: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نام و امضای بازدید شونده:</a:t>
                      </a:r>
                      <a:endParaRPr lang="en-US" sz="1000" kern="72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 rtl="1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fa-IR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21629" marR="2162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</a:pPr>
                      <a:r>
                        <a:rPr lang="en-US" sz="1000" kern="7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000" b="1" kern="7200" dirty="0">
                        <a:solidFill>
                          <a:srgbClr val="80008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27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61"/>
            <a:ext cx="8207375" cy="489709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ابتدا نمودار کل امتیاز دریافتی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از چک لیست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جهت مرکز/ پایگاه سلامت قرار داده شده و در صورت انجام چند بازدید میانگین امتیاز دریافتی لحاظ گردیده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به علت نبود پزشک و دندانپزشک در پایگاه های سلامت ،آیتم پذیرش مراجعه کننده از پایگاه حذف گردیده.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پایگاه های سلامت برونسپار با توجه به عدم دسترسی به اتوماسیون در پایگاه،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 می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بایست از طریق برنامه ریزی و هماهنگی با مسئول مرکز،از دستورالعمل و نامه های اداری به طور منظم مطلع ومکاتبات از طریق نامه اداری انجام دهند. </a:t>
            </a:r>
            <a:endParaRPr lang="fa-IR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7B7-7C17-4B8C-9925-19F0292D3C99}" type="slidenum">
              <a:rPr lang="en-GB" altLang="ru-RU" smtClean="0"/>
              <a:pPr/>
              <a:t>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5841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648D-0F8F-4AFD-A5AB-16373F99E68E}" type="slidenum">
              <a:rPr lang="ru-RU" altLang="ru-RU"/>
              <a:pPr/>
              <a:t>8</a:t>
            </a:fld>
            <a:endParaRPr lang="ru-RU" altLang="ru-RU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926490"/>
              </p:ext>
            </p:extLst>
          </p:nvPr>
        </p:nvGraphicFramePr>
        <p:xfrm>
          <a:off x="2123728" y="836712"/>
          <a:ext cx="67687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BB1-CE00-4A28-99D7-D39C6FCEBF53}" type="slidenum">
              <a:rPr lang="ru-RU" altLang="ru-RU" smtClean="0"/>
              <a:pPr/>
              <a:t>9</a:t>
            </a:fld>
            <a:endParaRPr lang="ru-RU" altLang="ru-R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99822"/>
              </p:ext>
            </p:extLst>
          </p:nvPr>
        </p:nvGraphicFramePr>
        <p:xfrm>
          <a:off x="2339752" y="692696"/>
          <a:ext cx="612068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8143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257</TotalTime>
  <Words>1723</Words>
  <Application>Microsoft Office PowerPoint</Application>
  <PresentationFormat>On-screen Show (4:3)</PresentationFormat>
  <Paragraphs>284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template</vt:lpstr>
      <vt:lpstr>Custom Design</vt:lpstr>
      <vt:lpstr> گزارش آنالیز چک لیست بازدید از مراکز/ پایگاه های سلامت  واحد آمار و تحلیل عملکرد   </vt:lpstr>
      <vt:lpstr>اهمیت چک لیست:</vt:lpstr>
      <vt:lpstr>چرا باید از چک لیست استفاده کنیم:</vt:lpstr>
      <vt:lpstr>موارد قابل توجه: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اطلاعات عمومی</vt:lpstr>
      <vt:lpstr>PowerPoint Presentation</vt:lpstr>
      <vt:lpstr>PowerPoint Presentation</vt:lpstr>
      <vt:lpstr>اطلاعات جمعیتی</vt:lpstr>
      <vt:lpstr>PowerPoint Presentation</vt:lpstr>
      <vt:lpstr>PowerPoint Presentation</vt:lpstr>
      <vt:lpstr>تحلیل مراجعین</vt:lpstr>
      <vt:lpstr>PowerPoint Presentation</vt:lpstr>
      <vt:lpstr>PowerPoint Presentation</vt:lpstr>
      <vt:lpstr>درصد ثبت مراجعین پزشک/ دندانپزشک(پذیرش)</vt:lpstr>
      <vt:lpstr>PowerPoint Presentation</vt:lpstr>
      <vt:lpstr>برد سرپرست</vt:lpstr>
      <vt:lpstr>PowerPoint Presentation</vt:lpstr>
      <vt:lpstr>PowerPoint Presentation</vt:lpstr>
      <vt:lpstr>ميزان دسترسي به آمار و اطلاعات</vt:lpstr>
      <vt:lpstr>PowerPoint Presentation</vt:lpstr>
      <vt:lpstr>PowerPoint Presentation</vt:lpstr>
      <vt:lpstr>ثبت اطلاعات مرگ</vt:lpstr>
      <vt:lpstr>PowerPoint Presentation</vt:lpstr>
      <vt:lpstr>PowerPoint Presentation</vt:lpstr>
      <vt:lpstr>اميد است كليه مسئولين مراكز/ پایگاه های سلامت ضمن دریافت آموزشهای حين  بازدید توسط کارشناسان ستادی؛ برنامه ريزی، هماهنگي و پيگيريهای لازم جهت بهبود وضعيت موجود را در برنامه كاری خود قرار دهند.</vt:lpstr>
    </vt:vector>
  </TitlesOfParts>
  <Company>Ghalamo.com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Ghalamo.com;Irina</dc:creator>
  <dc:description>Ghalamo.com</dc:description>
  <cp:lastModifiedBy>user</cp:lastModifiedBy>
  <cp:revision>44</cp:revision>
  <dcterms:created xsi:type="dcterms:W3CDTF">2018-11-12T14:17:56Z</dcterms:created>
  <dcterms:modified xsi:type="dcterms:W3CDTF">2025-04-27T06:02:23Z</dcterms:modified>
</cp:coreProperties>
</file>